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3" r:id="rId4"/>
    <p:sldId id="274" r:id="rId5"/>
    <p:sldId id="275" r:id="rId6"/>
    <p:sldId id="265" r:id="rId7"/>
    <p:sldId id="269" r:id="rId8"/>
    <p:sldId id="270" r:id="rId9"/>
    <p:sldId id="266" r:id="rId10"/>
    <p:sldId id="262" r:id="rId11"/>
    <p:sldId id="268" r:id="rId12"/>
    <p:sldId id="271" r:id="rId13"/>
    <p:sldId id="272" r:id="rId14"/>
    <p:sldId id="277" r:id="rId15"/>
    <p:sldId id="278" r:id="rId16"/>
    <p:sldId id="279" r:id="rId17"/>
    <p:sldId id="280" r:id="rId18"/>
    <p:sldId id="283" r:id="rId19"/>
    <p:sldId id="285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2"/>
    <a:srgbClr val="00CC00"/>
    <a:srgbClr val="7B5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711" autoAdjust="0"/>
    <p:restoredTop sz="94602" autoAdjust="0"/>
  </p:normalViewPr>
  <p:slideViewPr>
    <p:cSldViewPr>
      <p:cViewPr>
        <p:scale>
          <a:sx n="95" d="100"/>
          <a:sy n="95" d="100"/>
        </p:scale>
        <p:origin x="-65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40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99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93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D5D695-153C-44E8-8722-94E9E2195E7E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E810442-421E-47B2-98A8-903F896F8B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55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D72479-51AD-4C28-9F93-50898DAD808F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1AC4D4-B309-4BA2-A01B-6B2F250977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774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E52DF57-4F0F-4762-B6D4-D76A80E0168A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757CA8E-A08B-469A-9B90-931EEA655E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188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A2D8FE-3DCE-45C4-89A9-F3BB3A297A01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7D7524-0533-461F-8DD1-BD5FC77D9F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673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D0557D-FA49-47AD-9A5A-8DC52FB4EC16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D51F16-8C18-4984-9097-581834DC57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765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73833D-2965-40C8-90DE-9A09AC3B4888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CB0510-C153-4037-900D-F3D162B108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053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1ABD97-18F9-4BB3-95DC-B42D2550D99C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C052A8-2ED2-4F09-92BE-31C034F0F0B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788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96CE75-8513-426F-9A6B-200D07105479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6C145C-A326-4438-9E30-F4A1BD6F3E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169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245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44BB3E-DF1F-4515-823D-A8A52A90414B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143024-C01C-44A1-8CBF-4ADFB44811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42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18AF38-6BB4-4950-B682-34A4365BE6D2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CBBC73-E0D8-4EF6-8A00-C5BDC993A53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624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D753B6-1DB7-4F33-8376-AD061A3862C5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B2EFB3-6C7B-4FDC-8018-1A37033A6C1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714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A5ED9-6D26-49BE-88FA-968506E60E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35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6BB52-7BAF-48D6-8344-3C98B88F11E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05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3A2C6-A875-45EA-97FA-A27ADC28DF6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37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E2942-70A5-43C5-BB01-36506118DDF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82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80CF9-4FD2-4877-A733-54E1AEAD039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46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09FD3-FDD6-40B5-AC8C-28AF294C695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91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265BD-EDDE-4A35-83A4-E6BE34607F1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9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6195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1DB55-0F3F-492D-8072-4D35FE5995B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6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A3F7-46DC-4836-9E51-EA5DF29B1E4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0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5832-25F3-4EE0-A5BA-0F499D5612C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64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BE93D-FA36-4865-B681-E7614E192C5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48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B56FF-2B67-4FBB-8964-F6F831D12AA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6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78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3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31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51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78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001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66697-EC83-4018-8449-4A221E1D86C2}" type="datetimeFigureOut">
              <a:rPr lang="es-ES" smtClean="0"/>
              <a:pPr/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E769C-EB85-4EEC-A4D5-86919917FF0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72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2AAC17-5568-43B3-8650-0795BB4CFBE3}" type="datetimeFigureOut">
              <a:rPr lang="es-ES"/>
              <a:pPr>
                <a:defRPr/>
              </a:pPr>
              <a:t>13/06/2022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7B172BF-1709-4049-9E49-B699CDDFD2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20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75CCD4-2A3D-47E7-8813-D5E9A677578C}" type="slidenum">
              <a:rPr lang="es-ES" altLang="es-E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ES">
              <a:solidFill>
                <a:srgbClr val="EEECE1"/>
              </a:solidFill>
              <a:latin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ES">
              <a:solidFill>
                <a:srgbClr val="EEECE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06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juntadeandalucia.es/educacion/portals/web/formacion-profesional-andaluz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s://www.youtube.com/watch?v=5b0TRhYDrOM" TargetMode="External"/><Relationship Id="rId5" Type="http://schemas.openxmlformats.org/officeDocument/2006/relationships/hyperlink" Target="https://www.youtube.com/watch?v=soqOtv7gN-M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08520" y="5157192"/>
            <a:ext cx="9361040" cy="36004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900" u="sng" dirty="0" smtClean="0">
                <a:hlinkClick r:id="rId4"/>
              </a:rPr>
              <a:t>https://www.juntadeandalucia.es/educacion/portals/web/formacion-profesional-andaluza</a:t>
            </a:r>
            <a:endParaRPr lang="es-ES" sz="1900" u="sng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1" t="17051" r="2410" b="71862"/>
          <a:stretch/>
        </p:blipFill>
        <p:spPr bwMode="auto">
          <a:xfrm>
            <a:off x="2267744" y="4077072"/>
            <a:ext cx="46805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1547664" y="836712"/>
            <a:ext cx="4968552" cy="1944216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/>
              <a:t>Para buscar qué ciclo formativo quiero hacer…</a:t>
            </a:r>
            <a:endParaRPr lang="es-ES" sz="3600" dirty="0"/>
          </a:p>
        </p:txBody>
      </p:sp>
      <p:sp>
        <p:nvSpPr>
          <p:cNvPr id="5" name="4 Flecha izquierda"/>
          <p:cNvSpPr/>
          <p:nvPr/>
        </p:nvSpPr>
        <p:spPr>
          <a:xfrm rot="16200000">
            <a:off x="3455876" y="3104964"/>
            <a:ext cx="1224136" cy="720080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4"/>
    </mc:Choice>
    <mc:Fallback xmlns="">
      <p:transition spd="slow" advTm="1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9558" r="6972" b="4723"/>
          <a:stretch>
            <a:fillRect/>
          </a:stretch>
        </p:blipFill>
        <p:spPr bwMode="auto">
          <a:xfrm>
            <a:off x="251520" y="332656"/>
            <a:ext cx="853345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abajo"/>
          <p:cNvSpPr/>
          <p:nvPr/>
        </p:nvSpPr>
        <p:spPr>
          <a:xfrm rot="3333692">
            <a:off x="4217704" y="2740565"/>
            <a:ext cx="383995" cy="9147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"/>
    </mc:Choice>
    <mc:Fallback xmlns="">
      <p:transition spd="slow" advTm="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38024" r="16354" b="5174"/>
          <a:stretch/>
        </p:blipFill>
        <p:spPr bwMode="auto">
          <a:xfrm>
            <a:off x="107504" y="260648"/>
            <a:ext cx="892899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7884368" y="1844824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2"/>
    </mc:Choice>
    <mc:Fallback xmlns="">
      <p:transition spd="slow" advTm="15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3" r="5506" b="67746"/>
          <a:stretch/>
        </p:blipFill>
        <p:spPr bwMode="auto">
          <a:xfrm>
            <a:off x="0" y="3284984"/>
            <a:ext cx="91440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Marcador de contenido"/>
          <p:cNvSpPr txBox="1">
            <a:spLocks/>
          </p:cNvSpPr>
          <p:nvPr/>
        </p:nvSpPr>
        <p:spPr bwMode="auto">
          <a:xfrm>
            <a:off x="467544" y="3861048"/>
            <a:ext cx="82296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200" u="sng" dirty="0" smtClean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dirty="0" smtClean="0">
                <a:solidFill>
                  <a:prstClr val="black"/>
                </a:solidFill>
              </a:rPr>
              <a:t>VÍDEO SOLICITUD DE CICLO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200" u="sng" dirty="0" smtClean="0">
                <a:solidFill>
                  <a:prstClr val="black"/>
                </a:solidFill>
                <a:hlinkClick r:id="rId5"/>
              </a:rPr>
              <a:t>https://www.youtube.com/watch?v=soqOtv7gN-M</a:t>
            </a:r>
            <a:endParaRPr lang="es-ES" sz="2200" u="sng" dirty="0" smtClean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2200" u="sng" dirty="0" smtClean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dirty="0" smtClean="0">
                <a:solidFill>
                  <a:prstClr val="black"/>
                </a:solidFill>
              </a:rPr>
              <a:t>CLAVE IANDE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2200" u="sng" dirty="0" smtClean="0">
                <a:solidFill>
                  <a:prstClr val="black"/>
                </a:solidFill>
                <a:hlinkClick r:id="rId6"/>
              </a:rPr>
              <a:t>https://www.youtube.com/watch?v=5b0TRhYDrOM</a:t>
            </a:r>
            <a:endParaRPr lang="es-ES" sz="2200" u="sng" dirty="0" smtClean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1691680" y="260648"/>
            <a:ext cx="4968552" cy="1944216"/>
          </a:xfrm>
          <a:prstGeom prst="ellipse">
            <a:avLst/>
          </a:prstGeom>
          <a:solidFill>
            <a:srgbClr val="007000"/>
          </a:solidFill>
          <a:ln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prstClr val="white"/>
                </a:solidFill>
              </a:rPr>
              <a:t>Para solicitar plaza…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7" name="6 Flecha izquierda"/>
          <p:cNvSpPr/>
          <p:nvPr/>
        </p:nvSpPr>
        <p:spPr>
          <a:xfrm rot="16200000">
            <a:off x="3563888" y="2420888"/>
            <a:ext cx="1008112" cy="720080"/>
          </a:xfrm>
          <a:prstGeom prst="leftArrow">
            <a:avLst/>
          </a:prstGeom>
          <a:solidFill>
            <a:srgbClr val="ADDB7B"/>
          </a:solidFill>
          <a:ln w="38100"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6"/>
    </mc:Choice>
    <mc:Fallback xmlns="">
      <p:transition spd="slow" advTm="3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13950" r="2047" b="3312"/>
          <a:stretch/>
        </p:blipFill>
        <p:spPr bwMode="auto">
          <a:xfrm>
            <a:off x="107504" y="476672"/>
            <a:ext cx="8910991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3491880" y="4725144"/>
            <a:ext cx="1224136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4 Flecha izquierda"/>
          <p:cNvSpPr/>
          <p:nvPr/>
        </p:nvSpPr>
        <p:spPr>
          <a:xfrm rot="16200000">
            <a:off x="3383868" y="2600908"/>
            <a:ext cx="1368152" cy="720080"/>
          </a:xfrm>
          <a:prstGeom prst="leftArrow">
            <a:avLst/>
          </a:prstGeom>
          <a:solidFill>
            <a:srgbClr val="ADDB7B"/>
          </a:solidFill>
          <a:ln w="38100"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1691680" y="260648"/>
            <a:ext cx="4968552" cy="1944216"/>
          </a:xfrm>
          <a:prstGeom prst="ellipse">
            <a:avLst/>
          </a:prstGeom>
          <a:noFill/>
          <a:ln>
            <a:solidFill>
              <a:srgbClr val="007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rgbClr val="007000"/>
                </a:solidFill>
              </a:rPr>
              <a:t>Proceso de adjudicación de plazas…</a:t>
            </a:r>
            <a:endParaRPr lang="es-ES" sz="4400" b="1" dirty="0">
              <a:solidFill>
                <a:srgbClr val="007000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69"/>
    </mc:Choice>
    <mc:Fallback xmlns="">
      <p:transition spd="slow" advTm="2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2740" r="11946" b="4443"/>
          <a:stretch/>
        </p:blipFill>
        <p:spPr bwMode="auto">
          <a:xfrm>
            <a:off x="0" y="836712"/>
            <a:ext cx="91440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4"/>
    </mc:Choice>
    <mc:Fallback xmlns="">
      <p:transition spd="slow" advTm="4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contenido"/>
          <p:cNvSpPr txBox="1">
            <a:spLocks/>
          </p:cNvSpPr>
          <p:nvPr/>
        </p:nvSpPr>
        <p:spPr bwMode="auto">
          <a:xfrm>
            <a:off x="179512" y="260648"/>
            <a:ext cx="828092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000" dirty="0" smtClean="0"/>
              <a:t>Si en la </a:t>
            </a:r>
            <a:r>
              <a:rPr lang="es-ES" sz="18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1ª adjudicación </a:t>
            </a:r>
            <a:r>
              <a:rPr lang="es-ES" sz="2000" dirty="0" smtClean="0"/>
              <a:t>me dan mi </a:t>
            </a:r>
            <a:r>
              <a:rPr lang="es-ES" sz="2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1ª petición </a:t>
            </a:r>
            <a:r>
              <a:rPr lang="es-ES" sz="2000" dirty="0" smtClean="0"/>
              <a:t>tengo que hacer obligatoriamente la </a:t>
            </a:r>
            <a:r>
              <a:rPr lang="es-ES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MATRÍCULA</a:t>
            </a:r>
          </a:p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endParaRPr lang="es-ES" sz="2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000" dirty="0" smtClean="0"/>
              <a:t>Si </a:t>
            </a:r>
            <a:r>
              <a:rPr lang="es-ES" sz="2000" dirty="0"/>
              <a:t>en la </a:t>
            </a:r>
            <a:r>
              <a:rPr lang="es-ES" sz="1800" b="1" dirty="0">
                <a:solidFill>
                  <a:srgbClr val="92D050"/>
                </a:solidFill>
                <a:latin typeface="Arial Black" panose="020B0A04020102020204" pitchFamily="34" charset="0"/>
              </a:rPr>
              <a:t>1ª adjudicación </a:t>
            </a:r>
            <a:r>
              <a:rPr lang="es-ES" sz="2000" dirty="0" smtClean="0"/>
              <a:t>me </a:t>
            </a:r>
            <a:r>
              <a:rPr lang="es-ES" sz="2000" dirty="0"/>
              <a:t>dan mi </a:t>
            </a:r>
            <a:r>
              <a:rPr lang="es-ES" sz="2000" dirty="0" smtClean="0"/>
              <a:t> </a:t>
            </a:r>
            <a:r>
              <a:rPr lang="es-ES" sz="21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2ª </a:t>
            </a:r>
            <a:r>
              <a:rPr lang="es-ES" sz="2000" b="1" dirty="0">
                <a:solidFill>
                  <a:srgbClr val="00B050"/>
                </a:solidFill>
                <a:latin typeface="Arial Black" panose="020B0A04020102020204" pitchFamily="34" charset="0"/>
              </a:rPr>
              <a:t>o siguientes peticiones </a:t>
            </a:r>
            <a:r>
              <a:rPr lang="es-ES" sz="2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                                            </a:t>
            </a:r>
            <a:r>
              <a:rPr lang="es-ES" sz="2000" dirty="0" smtClean="0"/>
              <a:t>tengo </a:t>
            </a:r>
            <a:r>
              <a:rPr lang="es-ES" sz="2000" dirty="0"/>
              <a:t>que </a:t>
            </a:r>
            <a:r>
              <a:rPr lang="es-ES" sz="2000" dirty="0" smtClean="0"/>
              <a:t>hacer una </a:t>
            </a:r>
            <a:r>
              <a:rPr lang="es-ES" sz="2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RESERVA</a:t>
            </a:r>
            <a:r>
              <a:rPr lang="es-ES" sz="2000" dirty="0" smtClean="0"/>
              <a:t> de plaza                                                                                          </a:t>
            </a:r>
            <a:r>
              <a:rPr lang="es-ES" sz="1400" dirty="0" smtClean="0"/>
              <a:t>(o matricularme si es que quisiera quedarme con la plaza adjudicada, aunque no sea mi 1ª opción)</a:t>
            </a:r>
          </a:p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endParaRPr lang="es-ES" sz="2000" dirty="0" smtClean="0"/>
          </a:p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2000" b="1" dirty="0" smtClean="0">
                <a:solidFill>
                  <a:srgbClr val="7B5229"/>
                </a:solidFill>
                <a:latin typeface="AR CENA" panose="02000000000000000000" pitchFamily="2" charset="0"/>
              </a:rPr>
              <a:t>ES MUY IMPORTANTE </a:t>
            </a:r>
            <a:r>
              <a:rPr lang="es-ES" sz="3000" b="1" dirty="0" smtClean="0">
                <a:solidFill>
                  <a:srgbClr val="FF0000"/>
                </a:solidFill>
                <a:latin typeface="AR CENA" panose="02000000000000000000" pitchFamily="2" charset="0"/>
              </a:rPr>
              <a:t>RESERVAR</a:t>
            </a:r>
            <a:r>
              <a:rPr lang="es-ES" sz="2000" b="1" dirty="0" smtClean="0">
                <a:solidFill>
                  <a:srgbClr val="7B5229"/>
                </a:solidFill>
                <a:latin typeface="AR CENA" panose="02000000000000000000" pitchFamily="2" charset="0"/>
              </a:rPr>
              <a:t> LA PLAZA QUE ME HAN DADO AUNQUE NO LA QUIERA, SI NO LA RESERVO, EL SISTEMA ENTIENDE QUE NO QUIERES PARTICIPAR EN EL PROCESO DE ADJUDICACIÓN DE PLAZAS </a:t>
            </a:r>
          </a:p>
          <a:p>
            <a:pPr marL="114300" indent="0" algn="ctr" eaLnBrk="1" fontAlgn="auto" hangingPunct="1">
              <a:spcAft>
                <a:spcPts val="0"/>
              </a:spcAft>
              <a:buNone/>
              <a:defRPr/>
            </a:pPr>
            <a:endParaRPr lang="es-ES" sz="2000" dirty="0" smtClean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s-ES" dirty="0" smtClean="0"/>
          </a:p>
          <a:p>
            <a:pPr marL="571500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es-ES" dirty="0" smtClean="0"/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179512" y="4509120"/>
            <a:ext cx="828092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000" dirty="0" smtClean="0"/>
              <a:t>En la </a:t>
            </a:r>
            <a:r>
              <a:rPr lang="es-ES" sz="2000" b="1" dirty="0">
                <a:solidFill>
                  <a:srgbClr val="92D050"/>
                </a:solidFill>
                <a:latin typeface="Arial Black" panose="020B0A04020102020204" pitchFamily="34" charset="0"/>
              </a:rPr>
              <a:t>2</a:t>
            </a:r>
            <a:r>
              <a:rPr lang="es-ES" sz="2000" b="1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ª y ultima adjudicación </a:t>
            </a:r>
            <a:r>
              <a:rPr lang="es-ES" sz="2000" dirty="0" smtClean="0"/>
              <a:t>(solamente hay dos) tengo que hacer obligatoriamente la </a:t>
            </a:r>
            <a:r>
              <a:rPr lang="es-ES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MATRÍCULA </a:t>
            </a:r>
            <a:r>
              <a:rPr lang="es-ES" sz="2000" dirty="0" smtClean="0"/>
              <a:t>y me mantengo en lista de espera en los centros de mi preferencia </a:t>
            </a:r>
            <a:endParaRPr lang="es-ES" sz="20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s-ES" sz="2000" dirty="0" smtClean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s-ES" sz="2000" dirty="0" smtClean="0"/>
          </a:p>
          <a:p>
            <a:pPr marL="114300" indent="0" eaLnBrk="1" fontAlgn="auto" hangingPunct="1">
              <a:spcAft>
                <a:spcPts val="0"/>
              </a:spcAft>
              <a:buNone/>
              <a:defRPr/>
            </a:pPr>
            <a:endParaRPr lang="es-ES" dirty="0" smtClean="0"/>
          </a:p>
          <a:p>
            <a:pPr marL="571500" indent="-457200" eaLnBrk="1" fontAlgn="auto" hangingPunct="1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es-ES" dirty="0" smtClean="0"/>
          </a:p>
          <a:p>
            <a:pPr marL="11430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9"/>
    </mc:Choice>
    <mc:Fallback xmlns="">
      <p:transition spd="slow" advTm="7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12556" r="16225" b="9140"/>
          <a:stretch>
            <a:fillRect/>
          </a:stretch>
        </p:blipFill>
        <p:spPr bwMode="auto">
          <a:xfrm>
            <a:off x="251520" y="1052736"/>
            <a:ext cx="7812360" cy="565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3635896" y="548680"/>
            <a:ext cx="2520280" cy="520824"/>
          </a:xfrm>
          <a:prstGeom prst="roundRect">
            <a:avLst/>
          </a:prstGeom>
          <a:solidFill>
            <a:srgbClr val="C4FF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>
                <a:solidFill>
                  <a:srgbClr val="EE0000"/>
                </a:solidFill>
              </a:rPr>
              <a:t>1ª </a:t>
            </a:r>
            <a:r>
              <a:rPr lang="es-ES" sz="2000" b="1" dirty="0" smtClean="0">
                <a:solidFill>
                  <a:srgbClr val="EE0000"/>
                </a:solidFill>
              </a:rPr>
              <a:t>adjudicación</a:t>
            </a:r>
            <a:endParaRPr lang="es-ES" sz="2000" b="1" dirty="0">
              <a:solidFill>
                <a:srgbClr val="EE0000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0" y="0"/>
            <a:ext cx="2088232" cy="105172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EJEMPLO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13 Flecha abajo"/>
          <p:cNvSpPr/>
          <p:nvPr/>
        </p:nvSpPr>
        <p:spPr>
          <a:xfrm rot="2191421">
            <a:off x="2430226" y="2877385"/>
            <a:ext cx="383995" cy="914707"/>
          </a:xfrm>
          <a:prstGeom prst="downArrow">
            <a:avLst/>
          </a:prstGeom>
          <a:solidFill>
            <a:srgbClr val="009BD2"/>
          </a:solidFill>
          <a:ln w="25400" cap="flat" cmpd="sng" algn="ctr">
            <a:solidFill>
              <a:srgbClr val="009BD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 rot="385490">
            <a:off x="1598653" y="2337972"/>
            <a:ext cx="2952328" cy="79208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1400" b="1" i="1" kern="0" dirty="0">
                <a:solidFill>
                  <a:srgbClr val="009BD2"/>
                </a:solidFill>
              </a:rPr>
              <a:t>Esta persona tiene que echar </a:t>
            </a:r>
            <a:r>
              <a:rPr lang="es-ES" sz="1400" b="1" i="1" kern="0" dirty="0" smtClean="0">
                <a:solidFill>
                  <a:srgbClr val="009BD2"/>
                </a:solidFill>
                <a:latin typeface="Arial Black" panose="020B0A04020102020204" pitchFamily="34" charset="0"/>
              </a:rPr>
              <a:t>RESERVA</a:t>
            </a:r>
            <a:r>
              <a:rPr lang="es-ES" sz="1400" b="1" i="1" kern="0" dirty="0" smtClean="0">
                <a:solidFill>
                  <a:srgbClr val="009BD2"/>
                </a:solidFill>
              </a:rPr>
              <a:t> </a:t>
            </a:r>
            <a:r>
              <a:rPr lang="es-ES" sz="1400" b="1" i="1" kern="0" dirty="0">
                <a:solidFill>
                  <a:srgbClr val="009BD2"/>
                </a:solidFill>
              </a:rPr>
              <a:t>en su 1ª adjudicación, porque no le han dado su 1ª petición</a:t>
            </a: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0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41"/>
    </mc:Choice>
    <mc:Fallback xmlns="">
      <p:transition spd="slow" advTm="6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635896" y="548680"/>
            <a:ext cx="2520280" cy="520824"/>
          </a:xfrm>
          <a:prstGeom prst="roundRect">
            <a:avLst/>
          </a:prstGeom>
          <a:solidFill>
            <a:srgbClr val="C4FF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b="1" dirty="0" smtClean="0">
                <a:solidFill>
                  <a:srgbClr val="EE0000"/>
                </a:solidFill>
              </a:rPr>
              <a:t>2ª adjudicación</a:t>
            </a:r>
            <a:endParaRPr lang="es-ES" sz="2000" b="1" dirty="0">
              <a:solidFill>
                <a:srgbClr val="EE0000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6660232" y="0"/>
            <a:ext cx="2088232" cy="105172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254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kern="0" dirty="0" smtClean="0">
                <a:solidFill>
                  <a:prstClr val="white"/>
                </a:solidFill>
              </a:rPr>
              <a:t>EJEMPLO</a:t>
            </a:r>
            <a:endParaRPr lang="es-ES" sz="2400" b="1" kern="0" dirty="0">
              <a:solidFill>
                <a:prstClr val="white"/>
              </a:solidFill>
            </a:endParaRPr>
          </a:p>
        </p:txBody>
      </p:sp>
      <p:pic>
        <p:nvPicPr>
          <p:cNvPr id="8" name="4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15379" r="11569" b="5470"/>
          <a:stretch>
            <a:fillRect/>
          </a:stretch>
        </p:blipFill>
        <p:spPr bwMode="auto">
          <a:xfrm>
            <a:off x="107504" y="1124744"/>
            <a:ext cx="826696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abajo"/>
          <p:cNvSpPr/>
          <p:nvPr/>
        </p:nvSpPr>
        <p:spPr>
          <a:xfrm rot="2518522">
            <a:off x="1845017" y="1505377"/>
            <a:ext cx="383995" cy="821176"/>
          </a:xfrm>
          <a:prstGeom prst="downArrow">
            <a:avLst/>
          </a:prstGeom>
          <a:solidFill>
            <a:srgbClr val="009BD2"/>
          </a:solidFill>
          <a:ln w="25400" cap="flat" cmpd="sng" algn="ctr">
            <a:solidFill>
              <a:srgbClr val="009BD2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s-ES" kern="0" smtClean="0">
              <a:solidFill>
                <a:prstClr val="white"/>
              </a:solidFill>
            </a:endParaRPr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 rot="650918">
            <a:off x="662549" y="825805"/>
            <a:ext cx="2952328" cy="79208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1400" b="1" i="1" kern="0" dirty="0" smtClean="0">
                <a:solidFill>
                  <a:srgbClr val="009BD2"/>
                </a:solidFill>
              </a:rPr>
              <a:t>En la 2ª adjudicación es necesario echar la </a:t>
            </a:r>
            <a:r>
              <a:rPr lang="es-ES" sz="1400" b="1" i="1" kern="0" dirty="0" smtClean="0">
                <a:solidFill>
                  <a:srgbClr val="009BD2"/>
                </a:solidFill>
                <a:latin typeface="Arial Black" panose="020B0A04020102020204" pitchFamily="34" charset="0"/>
              </a:rPr>
              <a:t>MATRÍCULA</a:t>
            </a:r>
            <a:endParaRPr lang="es-ES" sz="1400" b="1" i="1" kern="0" dirty="0">
              <a:solidFill>
                <a:srgbClr val="009BD2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4"/>
    </mc:Choice>
    <mc:Fallback xmlns="">
      <p:transition spd="slow" advTm="3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13710" r="1897" b="4996"/>
          <a:stretch/>
        </p:blipFill>
        <p:spPr bwMode="auto">
          <a:xfrm>
            <a:off x="251520" y="620688"/>
            <a:ext cx="8686930" cy="571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abajo"/>
          <p:cNvSpPr/>
          <p:nvPr/>
        </p:nvSpPr>
        <p:spPr>
          <a:xfrm rot="2483396">
            <a:off x="1523668" y="379405"/>
            <a:ext cx="504056" cy="12069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179512" y="1484784"/>
            <a:ext cx="1224136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1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7"/>
    </mc:Choice>
    <mc:Fallback xmlns="">
      <p:transition spd="slow" advTm="1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12748" r="845" b="17022"/>
          <a:stretch/>
        </p:blipFill>
        <p:spPr bwMode="auto">
          <a:xfrm>
            <a:off x="107504" y="548680"/>
            <a:ext cx="8928992" cy="57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bajo"/>
          <p:cNvSpPr/>
          <p:nvPr/>
        </p:nvSpPr>
        <p:spPr>
          <a:xfrm rot="2483396">
            <a:off x="8004389" y="1572701"/>
            <a:ext cx="504056" cy="12069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6732240" y="2708920"/>
            <a:ext cx="1224136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0"/>
    </mc:Choice>
    <mc:Fallback xmlns="">
      <p:transition spd="slow" advTm="1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9222" r="2170" b="5770"/>
          <a:stretch/>
        </p:blipFill>
        <p:spPr bwMode="auto">
          <a:xfrm>
            <a:off x="251520" y="260648"/>
            <a:ext cx="860940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bajo"/>
          <p:cNvSpPr/>
          <p:nvPr/>
        </p:nvSpPr>
        <p:spPr>
          <a:xfrm rot="17788462">
            <a:off x="6387218" y="3491374"/>
            <a:ext cx="383995" cy="9148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0"/>
    </mc:Choice>
    <mc:Fallback xmlns="">
      <p:transition spd="slow" advTm="1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8445"/>
          <a:stretch/>
        </p:blipFill>
        <p:spPr bwMode="auto">
          <a:xfrm>
            <a:off x="107503" y="116632"/>
            <a:ext cx="889824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abajo"/>
          <p:cNvSpPr/>
          <p:nvPr/>
        </p:nvSpPr>
        <p:spPr>
          <a:xfrm rot="3337397">
            <a:off x="2934214" y="3482180"/>
            <a:ext cx="633619" cy="19492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683568" y="5013176"/>
            <a:ext cx="316835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5"/>
    </mc:Choice>
    <mc:Fallback xmlns="">
      <p:transition spd="slow" advTm="1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9091"/>
          <a:stretch>
            <a:fillRect/>
          </a:stretch>
        </p:blipFill>
        <p:spPr bwMode="auto">
          <a:xfrm>
            <a:off x="323528" y="332656"/>
            <a:ext cx="861986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467544" y="3284984"/>
            <a:ext cx="1008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/>
        </p:nvCxnSpPr>
        <p:spPr>
          <a:xfrm>
            <a:off x="539552" y="4293096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9"/>
    </mc:Choice>
    <mc:Fallback xmlns="">
      <p:transition spd="slow" advTm="1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22500" b="7955"/>
          <a:stretch>
            <a:fillRect/>
          </a:stretch>
        </p:blipFill>
        <p:spPr bwMode="auto">
          <a:xfrm>
            <a:off x="179512" y="260648"/>
            <a:ext cx="856895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179512" y="260648"/>
            <a:ext cx="201622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051720" y="260648"/>
            <a:ext cx="15841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solidFill>
                  <a:srgbClr val="FF0000"/>
                </a:solidFill>
              </a:rPr>
              <a:t>= asignaturas</a:t>
            </a:r>
            <a:endParaRPr lang="es-ES" sz="1400" b="1" dirty="0">
              <a:solidFill>
                <a:srgbClr val="FF0000"/>
              </a:solidFill>
            </a:endParaRPr>
          </a:p>
        </p:txBody>
      </p:sp>
      <p:cxnSp>
        <p:nvCxnSpPr>
          <p:cNvPr id="7" name="6 Conector recto"/>
          <p:cNvCxnSpPr/>
          <p:nvPr/>
        </p:nvCxnSpPr>
        <p:spPr>
          <a:xfrm>
            <a:off x="323528" y="3356992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251520" y="908720"/>
            <a:ext cx="720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5"/>
    </mc:Choice>
    <mc:Fallback xmlns="">
      <p:transition spd="slow" advTm="2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4" b="4409"/>
          <a:stretch/>
        </p:blipFill>
        <p:spPr bwMode="auto">
          <a:xfrm>
            <a:off x="251520" y="260648"/>
            <a:ext cx="8640960" cy="619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1" r="64656" b="14520"/>
          <a:stretch/>
        </p:blipFill>
        <p:spPr bwMode="auto">
          <a:xfrm>
            <a:off x="3347864" y="4941168"/>
            <a:ext cx="2448272" cy="79614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Flecha abajo"/>
          <p:cNvSpPr/>
          <p:nvPr/>
        </p:nvSpPr>
        <p:spPr>
          <a:xfrm rot="3333692">
            <a:off x="2921561" y="4468756"/>
            <a:ext cx="383995" cy="9147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0"/>
    </mc:Choice>
    <mc:Fallback xmlns="">
      <p:transition spd="slow" advTm="10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6" r="12807" b="2696"/>
          <a:stretch>
            <a:fillRect/>
          </a:stretch>
        </p:blipFill>
        <p:spPr bwMode="auto">
          <a:xfrm>
            <a:off x="251520" y="1124744"/>
            <a:ext cx="856895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Flecha abajo"/>
          <p:cNvSpPr/>
          <p:nvPr/>
        </p:nvSpPr>
        <p:spPr>
          <a:xfrm rot="3333692">
            <a:off x="2705537" y="4612772"/>
            <a:ext cx="383995" cy="91470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8"/>
    </mc:Choice>
    <mc:Fallback xmlns="">
      <p:transition spd="slow" advTm="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7|21.2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dyacencia">
  <a:themeElements>
    <a:clrScheme name="Personalizado 44">
      <a:dk1>
        <a:sysClr val="windowText" lastClr="000000"/>
      </a:dk1>
      <a:lt1>
        <a:sysClr val="window" lastClr="FFFFFF"/>
      </a:lt1>
      <a:dk2>
        <a:srgbClr val="FFFF99"/>
      </a:dk2>
      <a:lt2>
        <a:srgbClr val="EEECE1"/>
      </a:lt2>
      <a:accent1>
        <a:srgbClr val="A16B3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16B35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188</Words>
  <Application>Microsoft Office PowerPoint</Application>
  <PresentationFormat>Presentación en pantalla (4:3)</PresentationFormat>
  <Paragraphs>30</Paragraphs>
  <Slides>17</Slides>
  <Notes>0</Notes>
  <HiddenSlides>0</HiddenSlides>
  <MMClips>17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Tema de Office</vt:lpstr>
      <vt:lpstr>1_Tema de Office</vt:lpstr>
      <vt:lpstr>Adyacencia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Hernandez</dc:creator>
  <cp:lastModifiedBy>Jose Luis Hernandez</cp:lastModifiedBy>
  <cp:revision>23</cp:revision>
  <dcterms:created xsi:type="dcterms:W3CDTF">2020-03-22T19:46:53Z</dcterms:created>
  <dcterms:modified xsi:type="dcterms:W3CDTF">2022-06-13T06:25:50Z</dcterms:modified>
</cp:coreProperties>
</file>